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42"/>
  </p:notesMasterIdLst>
  <p:sldIdLst>
    <p:sldId id="256" r:id="rId3"/>
    <p:sldId id="284" r:id="rId4"/>
    <p:sldId id="261" r:id="rId5"/>
    <p:sldId id="272" r:id="rId6"/>
    <p:sldId id="320" r:id="rId7"/>
    <p:sldId id="321" r:id="rId8"/>
    <p:sldId id="322" r:id="rId9"/>
    <p:sldId id="303" r:id="rId10"/>
    <p:sldId id="298" r:id="rId11"/>
    <p:sldId id="299" r:id="rId12"/>
    <p:sldId id="317" r:id="rId13"/>
    <p:sldId id="262" r:id="rId14"/>
    <p:sldId id="318" r:id="rId15"/>
    <p:sldId id="289" r:id="rId16"/>
    <p:sldId id="290" r:id="rId17"/>
    <p:sldId id="291" r:id="rId18"/>
    <p:sldId id="292" r:id="rId19"/>
    <p:sldId id="293" r:id="rId20"/>
    <p:sldId id="306" r:id="rId21"/>
    <p:sldId id="305" r:id="rId22"/>
    <p:sldId id="308" r:id="rId23"/>
    <p:sldId id="307" r:id="rId24"/>
    <p:sldId id="310" r:id="rId25"/>
    <p:sldId id="309" r:id="rId26"/>
    <p:sldId id="294" r:id="rId27"/>
    <p:sldId id="312" r:id="rId28"/>
    <p:sldId id="311" r:id="rId29"/>
    <p:sldId id="300" r:id="rId30"/>
    <p:sldId id="295" r:id="rId31"/>
    <p:sldId id="297" r:id="rId32"/>
    <p:sldId id="296" r:id="rId33"/>
    <p:sldId id="314" r:id="rId34"/>
    <p:sldId id="313" r:id="rId35"/>
    <p:sldId id="319" r:id="rId36"/>
    <p:sldId id="316" r:id="rId37"/>
    <p:sldId id="281" r:id="rId38"/>
    <p:sldId id="301" r:id="rId39"/>
    <p:sldId id="280" r:id="rId40"/>
    <p:sldId id="279" r:id="rId41"/>
  </p:sldIdLst>
  <p:sldSz cx="9144000" cy="5143500" type="screen16x9"/>
  <p:notesSz cx="6858000" cy="9144000"/>
  <p:embeddedFontLst>
    <p:embeddedFont>
      <p:font typeface="Roboto Condensed" panose="020B0604020202020204" charset="0"/>
      <p:regular r:id="rId43"/>
      <p:bold r:id="rId44"/>
      <p:italic r:id="rId45"/>
      <p:boldItalic r:id="rId46"/>
    </p:embeddedFont>
    <p:embeddedFont>
      <p:font typeface="Roboto Condensed Light" panose="020B0604020202020204" charset="0"/>
      <p:regular r:id="rId47"/>
      <p:bold r:id="rId48"/>
      <p:italic r:id="rId49"/>
      <p:boldItalic r:id="rId50"/>
    </p:embeddedFont>
    <p:embeddedFont>
      <p:font typeface="Cambria" panose="02040503050406030204" pitchFamily="18" charset="0"/>
      <p:regular r:id="rId51"/>
      <p:bold r:id="rId52"/>
      <p:italic r:id="rId53"/>
      <p:boldItalic r:id="rId54"/>
    </p:embeddedFont>
    <p:embeddedFont>
      <p:font typeface="Arv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19245-78E1-457F-9A64-0998610E18DC}">
  <a:tblStyle styleId="{2B419245-78E1-457F-9A64-0998610E18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4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4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51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376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630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72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133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54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58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64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4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81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38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 dirty="0"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347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528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5128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60401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Cambria" panose="02040503050406030204" pitchFamily="18" charset="0"/>
          <a:ea typeface="Cambria" panose="0204050305040603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Cambria" panose="02040503050406030204" pitchFamily="18" charset="0"/>
          <a:ea typeface="Cambria" panose="0204050305040603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Diagrams/Activity%20Diagram.jpg" TargetMode="External"/><Relationship Id="rId13" Type="http://schemas.openxmlformats.org/officeDocument/2006/relationships/hyperlink" Target="Diagrams/dfd_level2_3.jpg" TargetMode="External"/><Relationship Id="rId3" Type="http://schemas.openxmlformats.org/officeDocument/2006/relationships/hyperlink" Target="Diagrams/db%20diagram.jpg" TargetMode="External"/><Relationship Id="rId7" Type="http://schemas.openxmlformats.org/officeDocument/2006/relationships/hyperlink" Target="Diagrams/Activity%20Admin.jpg" TargetMode="External"/><Relationship Id="rId12" Type="http://schemas.openxmlformats.org/officeDocument/2006/relationships/hyperlink" Target="Diagrams/dfd_level2_2.jpg" TargetMode="External"/><Relationship Id="rId17" Type="http://schemas.openxmlformats.org/officeDocument/2006/relationships/hyperlink" Target="Diagrams/dfd_level2_2_customer.jpg" TargetMode="External"/><Relationship Id="rId2" Type="http://schemas.openxmlformats.org/officeDocument/2006/relationships/hyperlink" Target="Diagrams/Usecase.jpg" TargetMode="External"/><Relationship Id="rId16" Type="http://schemas.openxmlformats.org/officeDocument/2006/relationships/hyperlink" Target="Diagrams/dfd_level2_1_customer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Diagrams/sequencediagram.png" TargetMode="External"/><Relationship Id="rId11" Type="http://schemas.openxmlformats.org/officeDocument/2006/relationships/hyperlink" Target="Diagrams/dfd_level2_1.jpg" TargetMode="External"/><Relationship Id="rId5" Type="http://schemas.openxmlformats.org/officeDocument/2006/relationships/hyperlink" Target="Diagrams/FinalERD.jpg" TargetMode="External"/><Relationship Id="rId15" Type="http://schemas.openxmlformats.org/officeDocument/2006/relationships/hyperlink" Target="Diagrams/dfd_level1_customer.jpg" TargetMode="External"/><Relationship Id="rId10" Type="http://schemas.openxmlformats.org/officeDocument/2006/relationships/hyperlink" Target="Diagrams/dfd_level_1.jpg" TargetMode="External"/><Relationship Id="rId4" Type="http://schemas.openxmlformats.org/officeDocument/2006/relationships/hyperlink" Target="Diagrams/Class%20Diagram.jpg" TargetMode="External"/><Relationship Id="rId9" Type="http://schemas.openxmlformats.org/officeDocument/2006/relationships/hyperlink" Target="Diagrams/dfd_level_0.jpg" TargetMode="External"/><Relationship Id="rId14" Type="http://schemas.openxmlformats.org/officeDocument/2006/relationships/hyperlink" Target="Diagrams/dfd_level2_4%20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800"/>
            <a:ext cx="6307282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EXCELSIOR –</a:t>
            </a:r>
            <a:b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 Room Booking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3F454-E2B7-46D4-99EB-D846658C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C9B63B7-B260-4075-BE92-822491B51163}"/>
              </a:ext>
            </a:extLst>
          </p:cNvPr>
          <p:cNvSpPr txBox="1">
            <a:spLocks/>
          </p:cNvSpPr>
          <p:nvPr/>
        </p:nvSpPr>
        <p:spPr>
          <a:xfrm>
            <a:off x="5085761" y="4551581"/>
            <a:ext cx="3628572" cy="12887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sz="7200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OF DIAGRAMS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4274" y="1236518"/>
            <a:ext cx="3872025" cy="3399982"/>
          </a:xfrm>
        </p:spPr>
        <p:txBody>
          <a:bodyPr/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USE CASE DIAGRAM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DATABASE DIAGRAM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CLASS DIAGRAM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/>
              </a:rPr>
              <a:t>ER DIAGRAM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file"/>
              </a:rPr>
              <a:t>SEQUENCE DIAGRAM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file"/>
              </a:rPr>
              <a:t>ACTIVITY DIAGRAM(ADMIN)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file"/>
              </a:rPr>
              <a:t>ACTIVITY DIAGRAM(CUSTOMER)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5122717" y="1537988"/>
            <a:ext cx="3314701" cy="3098512"/>
          </a:xfrm>
        </p:spPr>
        <p:txBody>
          <a:bodyPr/>
          <a:lstStyle/>
          <a:p>
            <a:pPr marL="10160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ADMIN)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9" action="ppaction://hlinkfile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file"/>
              </a:rPr>
              <a:t>DFD LEVEL 0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file"/>
              </a:rPr>
              <a:t>DFD LEVEL 1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 action="ppaction://hlinkfile"/>
              </a:rPr>
              <a:t>DFD LEVEL 2.1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file"/>
              </a:rPr>
              <a:t>2.2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 action="ppaction://hlinkfile"/>
              </a:rPr>
              <a:t>2.3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 action="ppaction://hlinkfile"/>
              </a:rPr>
              <a:t>2.4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(CUSTOMER)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 action="ppaction://hlinkfile"/>
              </a:rPr>
              <a:t>DFD LEVEL 1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 action="ppaction://hlinkfile"/>
              </a:rPr>
              <a:t>DFD LEVEL 2.1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 action="ppaction://hlinkfile"/>
              </a:rPr>
              <a:t>2.2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4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146633" y="-110814"/>
            <a:ext cx="5567700" cy="574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USE CASE</a:t>
            </a:r>
            <a:endParaRPr lang="en-IN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9" y="342901"/>
            <a:ext cx="5681475" cy="4757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057525" y="220920"/>
            <a:ext cx="4147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b="1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DIAGRAM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621030"/>
            <a:ext cx="8854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198734" y="-48150"/>
            <a:ext cx="5085933" cy="643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73" y="456715"/>
            <a:ext cx="5424194" cy="45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3422327" y="-86450"/>
            <a:ext cx="5567700" cy="828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36"/>
            <a:ext cx="9144000" cy="39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794000" y="58096"/>
            <a:ext cx="5567700" cy="742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–DATA FLOW DIAGRAM</a:t>
            </a:r>
            <a:endParaRPr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7351C631-FB78-455F-A77D-D5B955A2F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09" y="745608"/>
            <a:ext cx="7458864" cy="35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993171" y="-53645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FF9800"/>
                </a:solidFill>
              </a:rPr>
              <a:t>DFD : Level 1</a:t>
            </a:r>
            <a:endParaRPr sz="3200" dirty="0">
              <a:solidFill>
                <a:srgbClr val="FF9800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5E6F1FE0-E475-4E2A-9FC0-185426A00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69" y="266664"/>
            <a:ext cx="5886925" cy="43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820398" y="-77546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rgbClr val="FF9800"/>
                </a:solidFill>
              </a:rPr>
              <a:t>DFD : Level 2</a:t>
            </a:r>
            <a:endParaRPr sz="3200" dirty="0">
              <a:solidFill>
                <a:srgbClr val="FF9800"/>
              </a:solidFill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7902B00-0409-434C-B93A-C7AC4F97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7545"/>
            <a:ext cx="9144000" cy="47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F56768F-0C68-4D08-87C6-8082886C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5915" cy="44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942A-339D-4AF8-8B49-F5795375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64F50-7D46-4674-BD01-D59C21EE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982" y="1659297"/>
            <a:ext cx="5543995" cy="29772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10DD-AD81-4D59-9C02-B5225FCD3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31A-BA24-4AE8-8FD2-E1A2FB50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grpSp>
        <p:nvGrpSpPr>
          <p:cNvPr id="7" name="Google Shape;536;p37">
            <a:extLst>
              <a:ext uri="{FF2B5EF4-FFF2-40B4-BE49-F238E27FC236}">
                <a16:creationId xmlns:a16="http://schemas.microsoft.com/office/drawing/2014/main" id="{8D3BE5AF-8C85-4F75-A150-80C27A6F0CBD}"/>
              </a:ext>
            </a:extLst>
          </p:cNvPr>
          <p:cNvGrpSpPr/>
          <p:nvPr/>
        </p:nvGrpSpPr>
        <p:grpSpPr>
          <a:xfrm>
            <a:off x="328176" y="574113"/>
            <a:ext cx="309041" cy="403123"/>
            <a:chOff x="590250" y="244200"/>
            <a:chExt cx="407975" cy="532175"/>
          </a:xfrm>
        </p:grpSpPr>
        <p:sp>
          <p:nvSpPr>
            <p:cNvPr id="8" name="Google Shape;537;p37">
              <a:extLst>
                <a:ext uri="{FF2B5EF4-FFF2-40B4-BE49-F238E27FC236}">
                  <a16:creationId xmlns:a16="http://schemas.microsoft.com/office/drawing/2014/main" id="{0767DCF2-38F1-4476-B6A0-9A97D1CD577E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;p37">
              <a:extLst>
                <a:ext uri="{FF2B5EF4-FFF2-40B4-BE49-F238E27FC236}">
                  <a16:creationId xmlns:a16="http://schemas.microsoft.com/office/drawing/2014/main" id="{2B2D1225-3CA6-4C45-B4DB-581CCE166633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9;p37">
              <a:extLst>
                <a:ext uri="{FF2B5EF4-FFF2-40B4-BE49-F238E27FC236}">
                  <a16:creationId xmlns:a16="http://schemas.microsoft.com/office/drawing/2014/main" id="{6BDB791C-5930-4E90-8A33-4AFAFBCD808B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0;p37">
              <a:extLst>
                <a:ext uri="{FF2B5EF4-FFF2-40B4-BE49-F238E27FC236}">
                  <a16:creationId xmlns:a16="http://schemas.microsoft.com/office/drawing/2014/main" id="{DDCFDEA3-20C8-48C8-80A3-EDB2D3A613F7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1;p37">
              <a:extLst>
                <a:ext uri="{FF2B5EF4-FFF2-40B4-BE49-F238E27FC236}">
                  <a16:creationId xmlns:a16="http://schemas.microsoft.com/office/drawing/2014/main" id="{45F34FFE-5AEC-4DEE-9266-B311A10F9679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2;p37">
              <a:extLst>
                <a:ext uri="{FF2B5EF4-FFF2-40B4-BE49-F238E27FC236}">
                  <a16:creationId xmlns:a16="http://schemas.microsoft.com/office/drawing/2014/main" id="{B9532FC5-35E9-4FA7-AE96-B6A6C6711ED3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3;p37">
              <a:extLst>
                <a:ext uri="{FF2B5EF4-FFF2-40B4-BE49-F238E27FC236}">
                  <a16:creationId xmlns:a16="http://schemas.microsoft.com/office/drawing/2014/main" id="{1AEC3773-1934-471A-99EC-C49B331A42A8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;p37">
              <a:extLst>
                <a:ext uri="{FF2B5EF4-FFF2-40B4-BE49-F238E27FC236}">
                  <a16:creationId xmlns:a16="http://schemas.microsoft.com/office/drawing/2014/main" id="{016203AA-65F2-444C-B15F-A844FE7DB945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5;p37">
              <a:extLst>
                <a:ext uri="{FF2B5EF4-FFF2-40B4-BE49-F238E27FC236}">
                  <a16:creationId xmlns:a16="http://schemas.microsoft.com/office/drawing/2014/main" id="{08E85923-C5FC-4922-9786-7089A581181B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6;p37">
              <a:extLst>
                <a:ext uri="{FF2B5EF4-FFF2-40B4-BE49-F238E27FC236}">
                  <a16:creationId xmlns:a16="http://schemas.microsoft.com/office/drawing/2014/main" id="{F614C710-EE80-41C1-8EE9-D8465583724F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7;p37">
              <a:extLst>
                <a:ext uri="{FF2B5EF4-FFF2-40B4-BE49-F238E27FC236}">
                  <a16:creationId xmlns:a16="http://schemas.microsoft.com/office/drawing/2014/main" id="{4B739DC7-81D2-4AA7-98A3-47F3048EAB02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8;p37">
              <a:extLst>
                <a:ext uri="{FF2B5EF4-FFF2-40B4-BE49-F238E27FC236}">
                  <a16:creationId xmlns:a16="http://schemas.microsoft.com/office/drawing/2014/main" id="{15A696B7-5628-4379-A474-F4A380C82909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9;p37">
              <a:extLst>
                <a:ext uri="{FF2B5EF4-FFF2-40B4-BE49-F238E27FC236}">
                  <a16:creationId xmlns:a16="http://schemas.microsoft.com/office/drawing/2014/main" id="{EA5B6C05-4C2F-4896-9031-80493D65EAB9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0;p37">
              <a:extLst>
                <a:ext uri="{FF2B5EF4-FFF2-40B4-BE49-F238E27FC236}">
                  <a16:creationId xmlns:a16="http://schemas.microsoft.com/office/drawing/2014/main" id="{CD2FDF58-40FE-41E1-B935-474532D5E920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60" y="413776"/>
            <a:ext cx="4091415" cy="45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8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575273"/>
            <a:ext cx="5727700" cy="43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47" y="583334"/>
            <a:ext cx="5673328" cy="43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299323" y="94576"/>
            <a:ext cx="5567700" cy="568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19B3C0-7FC4-4B7F-893C-C5197814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763"/>
            <a:ext cx="9144000" cy="373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106882" y="100690"/>
            <a:ext cx="489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" sz="2000" b="1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 (ADMIN)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715663"/>
            <a:ext cx="4238625" cy="39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332461" y="163035"/>
            <a:ext cx="3276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n" sz="2000" b="1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 </a:t>
            </a:r>
            <a:r>
              <a:rPr lang="en" sz="2000" b="1" dirty="0" smtClean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(CUSTOMER)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953611"/>
            <a:ext cx="3124200" cy="39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sz="7200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421D1E-5FA9-48FE-A7BE-A64AC990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4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394DD-4D4B-454F-A7AA-C84A98528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53FE0-CB1B-439E-94BD-3144642A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1"/>
            <a:ext cx="8946573" cy="38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 Booking website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way to book rooms in less time.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Website.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1FD3AA-95B9-4DEE-ABC5-F37BFB8F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394DD-4D4B-454F-A7AA-C84A98528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C2A84-4F9E-4C9F-AD2B-972F9D930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" y="708090"/>
            <a:ext cx="9121913" cy="37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09BAD-2F28-4497-8F9F-D94E7B2C92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76F60-517F-45C5-84F5-C19085DE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8" y="696191"/>
            <a:ext cx="8459095" cy="368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4" y="699247"/>
            <a:ext cx="8140605" cy="37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233"/>
            <a:ext cx="9144000" cy="43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345"/>
            <a:ext cx="8956964" cy="40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6" y="696191"/>
            <a:ext cx="7337444" cy="39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body" idx="1"/>
          </p:nvPr>
        </p:nvSpPr>
        <p:spPr>
          <a:xfrm>
            <a:off x="814275" y="1704974"/>
            <a:ext cx="6132600" cy="2767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positives include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access of website, Time savvy and fast booking of hotels.</a:t>
            </a:r>
            <a:endParaRPr sz="2000" b="1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3FD54-BF68-4E2C-A167-06479938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grpSp>
        <p:nvGrpSpPr>
          <p:cNvPr id="17" name="Google Shape;619;p37">
            <a:extLst>
              <a:ext uri="{FF2B5EF4-FFF2-40B4-BE49-F238E27FC236}">
                <a16:creationId xmlns:a16="http://schemas.microsoft.com/office/drawing/2014/main" id="{E1426831-210B-4634-91BF-49E9FBB45206}"/>
              </a:ext>
            </a:extLst>
          </p:cNvPr>
          <p:cNvGrpSpPr/>
          <p:nvPr/>
        </p:nvGrpSpPr>
        <p:grpSpPr>
          <a:xfrm>
            <a:off x="301454" y="584264"/>
            <a:ext cx="270295" cy="382822"/>
            <a:chOff x="3979850" y="1598950"/>
            <a:chExt cx="356825" cy="505375"/>
          </a:xfrm>
        </p:grpSpPr>
        <p:sp>
          <p:nvSpPr>
            <p:cNvPr id="18" name="Google Shape;620;p37">
              <a:extLst>
                <a:ext uri="{FF2B5EF4-FFF2-40B4-BE49-F238E27FC236}">
                  <a16:creationId xmlns:a16="http://schemas.microsoft.com/office/drawing/2014/main" id="{64664FD5-0D10-42D9-9661-7DBA6CCCE078}"/>
                </a:ext>
              </a:extLst>
            </p:cNvPr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1;p37">
              <a:extLst>
                <a:ext uri="{FF2B5EF4-FFF2-40B4-BE49-F238E27FC236}">
                  <a16:creationId xmlns:a16="http://schemas.microsoft.com/office/drawing/2014/main" id="{B90F209D-8E69-4FBB-A467-217EAAD7F5F9}"/>
                </a:ext>
              </a:extLst>
            </p:cNvPr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1" name="Google Shape;521;p36"/>
          <p:cNvSpPr txBox="1">
            <a:spLocks noGrp="1"/>
          </p:cNvSpPr>
          <p:nvPr>
            <p:ph type="body" idx="1"/>
          </p:nvPr>
        </p:nvSpPr>
        <p:spPr>
          <a:xfrm>
            <a:off x="890475" y="1333500"/>
            <a:ext cx="6132600" cy="2415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secure.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 based suggestions.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rendering.</a:t>
            </a:r>
          </a:p>
        </p:txBody>
      </p:sp>
      <p:sp>
        <p:nvSpPr>
          <p:cNvPr id="523" name="Google Shape;523;p3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03FD54-BF68-4E2C-A167-06479938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grpSp>
        <p:nvGrpSpPr>
          <p:cNvPr id="14" name="Google Shape;780;p37">
            <a:extLst>
              <a:ext uri="{FF2B5EF4-FFF2-40B4-BE49-F238E27FC236}">
                <a16:creationId xmlns:a16="http://schemas.microsoft.com/office/drawing/2014/main" id="{19A070A6-D1B0-4F76-81C6-4FA544E857CE}"/>
              </a:ext>
            </a:extLst>
          </p:cNvPr>
          <p:cNvGrpSpPr/>
          <p:nvPr/>
        </p:nvGrpSpPr>
        <p:grpSpPr>
          <a:xfrm>
            <a:off x="287669" y="616088"/>
            <a:ext cx="319173" cy="319173"/>
            <a:chOff x="5964175" y="4329750"/>
            <a:chExt cx="421350" cy="421350"/>
          </a:xfrm>
        </p:grpSpPr>
        <p:sp>
          <p:nvSpPr>
            <p:cNvPr id="15" name="Google Shape;781;p37">
              <a:extLst>
                <a:ext uri="{FF2B5EF4-FFF2-40B4-BE49-F238E27FC236}">
                  <a16:creationId xmlns:a16="http://schemas.microsoft.com/office/drawing/2014/main" id="{1BFD143F-417C-4663-A507-95F87D9457D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2;p37">
              <a:extLst>
                <a:ext uri="{FF2B5EF4-FFF2-40B4-BE49-F238E27FC236}">
                  <a16:creationId xmlns:a16="http://schemas.microsoft.com/office/drawing/2014/main" id="{EC751F9C-73B2-4742-BE12-0A9DE48FC115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41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body" idx="1"/>
          </p:nvPr>
        </p:nvSpPr>
        <p:spPr>
          <a:xfrm>
            <a:off x="814275" y="1880754"/>
            <a:ext cx="6132600" cy="2592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all the people who made and released these awesome resources for free: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template by </a:t>
            </a:r>
            <a:r>
              <a:rPr lang="e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Colorlib</a:t>
            </a:r>
            <a:endParaRPr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Photographs by </a:t>
            </a:r>
            <a:r>
              <a:rPr lang="e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Images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Angular7 </a:t>
            </a:r>
            <a:r>
              <a:rPr lang="en-IN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Docx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Docx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Google.com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Booking.com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Trivago.com</a:t>
            </a:r>
            <a:endParaRPr lang="en-IN" sz="1400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Youtube.com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IN" sz="1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Wikipedia.com</a:t>
            </a:r>
            <a:endParaRPr lang="en-IN" sz="14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514" name="Google Shape;514;p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309226" y="634068"/>
            <a:ext cx="315499" cy="283210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9AA93-3421-4335-8BDB-E4CB5EE0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  <a:endParaRPr sz="6000" dirty="0">
              <a:solidFill>
                <a:srgbClr val="FF9800"/>
              </a:solidFill>
            </a:endParaRPr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1CCE1CF-CDF9-4460-B26E-BA734CD7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252543-AC2D-42C7-931D-254FFD0D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grpSp>
        <p:nvGrpSpPr>
          <p:cNvPr id="23" name="Google Shape;194;p12">
            <a:extLst>
              <a:ext uri="{FF2B5EF4-FFF2-40B4-BE49-F238E27FC236}">
                <a16:creationId xmlns:a16="http://schemas.microsoft.com/office/drawing/2014/main" id="{9B67A3A6-45BA-49A8-9FE8-9AD893CA7C04}"/>
              </a:ext>
            </a:extLst>
          </p:cNvPr>
          <p:cNvGrpSpPr/>
          <p:nvPr/>
        </p:nvGrpSpPr>
        <p:grpSpPr>
          <a:xfrm>
            <a:off x="293683" y="550235"/>
            <a:ext cx="309041" cy="403123"/>
            <a:chOff x="590250" y="244200"/>
            <a:chExt cx="407975" cy="532175"/>
          </a:xfrm>
        </p:grpSpPr>
        <p:sp>
          <p:nvSpPr>
            <p:cNvPr id="24" name="Google Shape;195;p12">
              <a:extLst>
                <a:ext uri="{FF2B5EF4-FFF2-40B4-BE49-F238E27FC236}">
                  <a16:creationId xmlns:a16="http://schemas.microsoft.com/office/drawing/2014/main" id="{E9BFBF71-914F-42F8-A996-BA386D89EC16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;p12">
              <a:extLst>
                <a:ext uri="{FF2B5EF4-FFF2-40B4-BE49-F238E27FC236}">
                  <a16:creationId xmlns:a16="http://schemas.microsoft.com/office/drawing/2014/main" id="{71CD4D95-8E3E-43F7-846D-34395EDC876A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7;p12">
              <a:extLst>
                <a:ext uri="{FF2B5EF4-FFF2-40B4-BE49-F238E27FC236}">
                  <a16:creationId xmlns:a16="http://schemas.microsoft.com/office/drawing/2014/main" id="{6F301C07-1D38-4DD6-BFFF-21D76ED9B960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8;p12">
              <a:extLst>
                <a:ext uri="{FF2B5EF4-FFF2-40B4-BE49-F238E27FC236}">
                  <a16:creationId xmlns:a16="http://schemas.microsoft.com/office/drawing/2014/main" id="{4D09EE7B-AB34-4913-98E6-98BFFF975A54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9;p12">
              <a:extLst>
                <a:ext uri="{FF2B5EF4-FFF2-40B4-BE49-F238E27FC236}">
                  <a16:creationId xmlns:a16="http://schemas.microsoft.com/office/drawing/2014/main" id="{8E8B015E-A295-4AEC-AA27-78804505C3BA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;p12">
              <a:extLst>
                <a:ext uri="{FF2B5EF4-FFF2-40B4-BE49-F238E27FC236}">
                  <a16:creationId xmlns:a16="http://schemas.microsoft.com/office/drawing/2014/main" id="{960C89C3-37CD-4EF9-8BD8-42302282F716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;p12">
              <a:extLst>
                <a:ext uri="{FF2B5EF4-FFF2-40B4-BE49-F238E27FC236}">
                  <a16:creationId xmlns:a16="http://schemas.microsoft.com/office/drawing/2014/main" id="{05588265-6F75-4A36-93CB-562C8F050D9F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2;p12">
              <a:extLst>
                <a:ext uri="{FF2B5EF4-FFF2-40B4-BE49-F238E27FC236}">
                  <a16:creationId xmlns:a16="http://schemas.microsoft.com/office/drawing/2014/main" id="{BE01C7FB-90B0-4D82-9CF6-84D8F7C3550E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;p12">
              <a:extLst>
                <a:ext uri="{FF2B5EF4-FFF2-40B4-BE49-F238E27FC236}">
                  <a16:creationId xmlns:a16="http://schemas.microsoft.com/office/drawing/2014/main" id="{17FCFB1C-A116-42B6-85CB-972DC4B5E339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4;p12">
              <a:extLst>
                <a:ext uri="{FF2B5EF4-FFF2-40B4-BE49-F238E27FC236}">
                  <a16:creationId xmlns:a16="http://schemas.microsoft.com/office/drawing/2014/main" id="{D2D5558D-7B4A-47C9-B32F-4E35175D2531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5;p12">
              <a:extLst>
                <a:ext uri="{FF2B5EF4-FFF2-40B4-BE49-F238E27FC236}">
                  <a16:creationId xmlns:a16="http://schemas.microsoft.com/office/drawing/2014/main" id="{733A4461-A81D-4CF9-943B-CB17D20F42C4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6;p12">
              <a:extLst>
                <a:ext uri="{FF2B5EF4-FFF2-40B4-BE49-F238E27FC236}">
                  <a16:creationId xmlns:a16="http://schemas.microsoft.com/office/drawing/2014/main" id="{09FFD101-929B-4C93-96CC-3CFB94F87BDF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7;p12">
              <a:extLst>
                <a:ext uri="{FF2B5EF4-FFF2-40B4-BE49-F238E27FC236}">
                  <a16:creationId xmlns:a16="http://schemas.microsoft.com/office/drawing/2014/main" id="{C308CD00-4B98-4277-8ADE-421D1C35DFB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8;p12">
              <a:extLst>
                <a:ext uri="{FF2B5EF4-FFF2-40B4-BE49-F238E27FC236}">
                  <a16:creationId xmlns:a16="http://schemas.microsoft.com/office/drawing/2014/main" id="{2750AE0B-D8C5-467F-9077-E9C782ADF1A0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89;p12">
            <a:extLst>
              <a:ext uri="{FF2B5EF4-FFF2-40B4-BE49-F238E27FC236}">
                <a16:creationId xmlns:a16="http://schemas.microsoft.com/office/drawing/2014/main" id="{A521475E-0E43-4C46-8E84-031EAF7DAF0B}"/>
              </a:ext>
            </a:extLst>
          </p:cNvPr>
          <p:cNvSpPr txBox="1">
            <a:spLocks/>
          </p:cNvSpPr>
          <p:nvPr/>
        </p:nvSpPr>
        <p:spPr>
          <a:xfrm>
            <a:off x="805584" y="569608"/>
            <a:ext cx="5258400" cy="35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PROBLEM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6024" y="2296511"/>
            <a:ext cx="7146150" cy="1813505"/>
            <a:chOff x="836024" y="2296511"/>
            <a:chExt cx="7146150" cy="1813505"/>
          </a:xfrm>
        </p:grpSpPr>
        <p:grpSp>
          <p:nvGrpSpPr>
            <p:cNvPr id="420" name="Google Shape;420;p27"/>
            <p:cNvGrpSpPr/>
            <p:nvPr/>
          </p:nvGrpSpPr>
          <p:grpSpPr>
            <a:xfrm rot="10800000">
              <a:off x="836024" y="2296511"/>
              <a:ext cx="2694428" cy="864880"/>
              <a:chOff x="185742" y="1697030"/>
              <a:chExt cx="5165698" cy="1658130"/>
            </a:xfrm>
          </p:grpSpPr>
          <p:sp>
            <p:nvSpPr>
              <p:cNvPr id="421" name="Google Shape;421;p27"/>
              <p:cNvSpPr/>
              <p:nvPr/>
            </p:nvSpPr>
            <p:spPr>
              <a:xfrm rot="10800000" flipH="1">
                <a:off x="1426312" y="1697030"/>
                <a:ext cx="2693400" cy="12438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Manual</a:t>
                </a:r>
                <a:endParaRPr sz="2000" dirty="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</p:grpSp>
        <p:grpSp>
          <p:nvGrpSpPr>
            <p:cNvPr id="430" name="Google Shape;430;p27"/>
            <p:cNvGrpSpPr/>
            <p:nvPr/>
          </p:nvGrpSpPr>
          <p:grpSpPr>
            <a:xfrm rot="10800000">
              <a:off x="5287746" y="2296511"/>
              <a:ext cx="2694428" cy="864880"/>
              <a:chOff x="185742" y="1697030"/>
              <a:chExt cx="5165698" cy="1658130"/>
            </a:xfrm>
          </p:grpSpPr>
          <p:sp>
            <p:nvSpPr>
              <p:cNvPr id="431" name="Google Shape;431;p27"/>
              <p:cNvSpPr/>
              <p:nvPr/>
            </p:nvSpPr>
            <p:spPr>
              <a:xfrm rot="10800000" flipH="1">
                <a:off x="1426314" y="1697030"/>
                <a:ext cx="2693399" cy="1243803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 smtClean="0">
                    <a:solidFill>
                      <a:srgbClr val="FFFFFF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Time </a:t>
                </a:r>
                <a:endParaRPr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FFFFFF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FFFFFF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263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FFFFFF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</p:grpSp>
        <p:grpSp>
          <p:nvGrpSpPr>
            <p:cNvPr id="44" name="Google Shape;425;p27"/>
            <p:cNvGrpSpPr/>
            <p:nvPr/>
          </p:nvGrpSpPr>
          <p:grpSpPr>
            <a:xfrm rot="10800000">
              <a:off x="3062853" y="2296511"/>
              <a:ext cx="2694428" cy="864880"/>
              <a:chOff x="185742" y="1697030"/>
              <a:chExt cx="5165698" cy="1658130"/>
            </a:xfrm>
          </p:grpSpPr>
          <p:sp>
            <p:nvSpPr>
              <p:cNvPr id="45" name="Google Shape;426;p27"/>
              <p:cNvSpPr/>
              <p:nvPr/>
            </p:nvSpPr>
            <p:spPr>
              <a:xfrm rot="10800000" flipH="1">
                <a:off x="1426313" y="1697030"/>
                <a:ext cx="2693399" cy="1243801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Security</a:t>
                </a:r>
                <a:endParaRPr sz="2000" dirty="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6" name="Google Shape;427;p27"/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7" name="Google Shape;428;p27"/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48" name="Google Shape;429;p27"/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</p:grpSp>
        <p:grpSp>
          <p:nvGrpSpPr>
            <p:cNvPr id="49" name="Google Shape;425;p27"/>
            <p:cNvGrpSpPr/>
            <p:nvPr/>
          </p:nvGrpSpPr>
          <p:grpSpPr>
            <a:xfrm rot="10800000">
              <a:off x="3717634" y="3235627"/>
              <a:ext cx="2832335" cy="874389"/>
              <a:chOff x="-81553" y="1696236"/>
              <a:chExt cx="5430091" cy="1676361"/>
            </a:xfrm>
          </p:grpSpPr>
          <p:sp>
            <p:nvSpPr>
              <p:cNvPr id="50" name="Google Shape;426;p27"/>
              <p:cNvSpPr/>
              <p:nvPr/>
            </p:nvSpPr>
            <p:spPr>
              <a:xfrm rot="10800000" flipH="1">
                <a:off x="1162247" y="1705720"/>
                <a:ext cx="2957471" cy="1235111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Maintenance</a:t>
                </a:r>
                <a:endParaRPr sz="2000" dirty="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1" name="Google Shape;427;p27"/>
              <p:cNvSpPr/>
              <p:nvPr/>
            </p:nvSpPr>
            <p:spPr>
              <a:xfrm rot="10800000" flipH="1">
                <a:off x="4104738" y="1696236"/>
                <a:ext cx="1243800" cy="1243799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2" name="Google Shape;428;p27"/>
              <p:cNvSpPr/>
              <p:nvPr/>
            </p:nvSpPr>
            <p:spPr>
              <a:xfrm flipH="1">
                <a:off x="-81553" y="1744871"/>
                <a:ext cx="1243800" cy="1243799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3" name="Google Shape;429;p27"/>
              <p:cNvSpPr/>
              <p:nvPr/>
            </p:nvSpPr>
            <p:spPr>
              <a:xfrm rot="10800000">
                <a:off x="-74990" y="2958296"/>
                <a:ext cx="1243800" cy="414301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</p:grpSp>
        <p:grpSp>
          <p:nvGrpSpPr>
            <p:cNvPr id="54" name="Google Shape;425;p27"/>
            <p:cNvGrpSpPr/>
            <p:nvPr/>
          </p:nvGrpSpPr>
          <p:grpSpPr>
            <a:xfrm rot="10800000">
              <a:off x="1478493" y="3240189"/>
              <a:ext cx="2694428" cy="864880"/>
              <a:chOff x="185742" y="1697030"/>
              <a:chExt cx="5165698" cy="1658130"/>
            </a:xfrm>
          </p:grpSpPr>
          <p:sp>
            <p:nvSpPr>
              <p:cNvPr id="55" name="Google Shape;426;p27"/>
              <p:cNvSpPr/>
              <p:nvPr/>
            </p:nvSpPr>
            <p:spPr>
              <a:xfrm rot="10800000" flipH="1">
                <a:off x="1426313" y="1697030"/>
                <a:ext cx="2693399" cy="1243801"/>
              </a:xfrm>
              <a:prstGeom prst="rect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Retrieval</a:t>
                </a:r>
                <a:endParaRPr sz="2000" dirty="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6" name="Google Shape;427;p27"/>
              <p:cNvSpPr/>
              <p:nvPr/>
            </p:nvSpPr>
            <p:spPr>
              <a:xfrm rot="10800000" flipH="1">
                <a:off x="4107640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7" name="Google Shape;428;p27"/>
              <p:cNvSpPr/>
              <p:nvPr/>
            </p:nvSpPr>
            <p:spPr>
              <a:xfrm flipH="1">
                <a:off x="185742" y="1697043"/>
                <a:ext cx="1243800" cy="1243800"/>
              </a:xfrm>
              <a:prstGeom prst="rtTriangle">
                <a:avLst/>
              </a:prstGeom>
              <a:solidFill>
                <a:srgbClr val="92A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sp>
            <p:nvSpPr>
              <p:cNvPr id="58" name="Google Shape;429;p27"/>
              <p:cNvSpPr/>
              <p:nvPr/>
            </p:nvSpPr>
            <p:spPr>
              <a:xfrm rot="10800000">
                <a:off x="18574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63248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857250" y="1729115"/>
            <a:ext cx="5867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>
                <a:solidFill>
                  <a:srgbClr val="FF98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Requirement</a:t>
            </a:r>
            <a:br>
              <a:rPr lang="en-IN" sz="6600" b="1" dirty="0">
                <a:solidFill>
                  <a:srgbClr val="FF98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N" sz="6600" b="1" dirty="0">
                <a:solidFill>
                  <a:srgbClr val="FF98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Specifications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0136D-033A-4262-A442-0A2B0DB3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454861"/>
            <a:ext cx="7636042" cy="2724300"/>
          </a:xfrm>
        </p:spPr>
        <p:txBody>
          <a:bodyPr/>
          <a:lstStyle/>
          <a:p>
            <a:pPr marL="10160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DEVELOPMENT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-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INTEL(R) Core(TM) i7-8700 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- 16.0 GB (15.8 GB usable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 – Windows 10 (64-bit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Disk– 1TB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3264-2090-4345-880D-1DC647942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6" name="Google Shape;189;p12">
            <a:extLst>
              <a:ext uri="{FF2B5EF4-FFF2-40B4-BE49-F238E27FC236}">
                <a16:creationId xmlns:a16="http://schemas.microsoft.com/office/drawing/2014/main" id="{E106F88C-64C7-4688-9D9A-AD0B4A647E7D}"/>
              </a:ext>
            </a:extLst>
          </p:cNvPr>
          <p:cNvSpPr txBox="1">
            <a:spLocks/>
          </p:cNvSpPr>
          <p:nvPr/>
        </p:nvSpPr>
        <p:spPr>
          <a:xfrm>
            <a:off x="642360" y="385665"/>
            <a:ext cx="6215176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oboto Condensed"/>
              </a:rPr>
              <a:t>HARDWARE SPECIFICATION</a:t>
            </a:r>
          </a:p>
        </p:txBody>
      </p:sp>
      <p:grpSp>
        <p:nvGrpSpPr>
          <p:cNvPr id="7" name="Google Shape;194;p12">
            <a:extLst>
              <a:ext uri="{FF2B5EF4-FFF2-40B4-BE49-F238E27FC236}">
                <a16:creationId xmlns:a16="http://schemas.microsoft.com/office/drawing/2014/main" id="{7EF94531-EC9C-410A-BA9A-9A2337A4377A}"/>
              </a:ext>
            </a:extLst>
          </p:cNvPr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" name="Google Shape;195;p12">
              <a:extLst>
                <a:ext uri="{FF2B5EF4-FFF2-40B4-BE49-F238E27FC236}">
                  <a16:creationId xmlns:a16="http://schemas.microsoft.com/office/drawing/2014/main" id="{55AE7F01-B81B-4696-BCD1-DC11444DBD92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" name="Google Shape;196;p12">
              <a:extLst>
                <a:ext uri="{FF2B5EF4-FFF2-40B4-BE49-F238E27FC236}">
                  <a16:creationId xmlns:a16="http://schemas.microsoft.com/office/drawing/2014/main" id="{DBB2CA0F-997A-4D89-8800-B8468CAFFAB6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" name="Google Shape;197;p12">
              <a:extLst>
                <a:ext uri="{FF2B5EF4-FFF2-40B4-BE49-F238E27FC236}">
                  <a16:creationId xmlns:a16="http://schemas.microsoft.com/office/drawing/2014/main" id="{7C4A1B7D-CDD8-4F4B-9074-45A5E7D2BF6D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1" name="Google Shape;198;p12">
              <a:extLst>
                <a:ext uri="{FF2B5EF4-FFF2-40B4-BE49-F238E27FC236}">
                  <a16:creationId xmlns:a16="http://schemas.microsoft.com/office/drawing/2014/main" id="{FDAD88BE-3DF1-44AE-AF59-9818868E3096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2" name="Google Shape;199;p12">
              <a:extLst>
                <a:ext uri="{FF2B5EF4-FFF2-40B4-BE49-F238E27FC236}">
                  <a16:creationId xmlns:a16="http://schemas.microsoft.com/office/drawing/2014/main" id="{554DB360-8F3B-4E05-B2AD-A3A77B5552C1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3" name="Google Shape;200;p12">
              <a:extLst>
                <a:ext uri="{FF2B5EF4-FFF2-40B4-BE49-F238E27FC236}">
                  <a16:creationId xmlns:a16="http://schemas.microsoft.com/office/drawing/2014/main" id="{D5217A4B-3C09-49FB-8366-F05EDE1A8A7E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4" name="Google Shape;201;p12">
              <a:extLst>
                <a:ext uri="{FF2B5EF4-FFF2-40B4-BE49-F238E27FC236}">
                  <a16:creationId xmlns:a16="http://schemas.microsoft.com/office/drawing/2014/main" id="{137D705E-78EE-4245-96CA-5D0A220E5F7F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5" name="Google Shape;202;p12">
              <a:extLst>
                <a:ext uri="{FF2B5EF4-FFF2-40B4-BE49-F238E27FC236}">
                  <a16:creationId xmlns:a16="http://schemas.microsoft.com/office/drawing/2014/main" id="{CB4A1C3E-BAD5-4ED2-BE95-82494969966E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6" name="Google Shape;203;p12">
              <a:extLst>
                <a:ext uri="{FF2B5EF4-FFF2-40B4-BE49-F238E27FC236}">
                  <a16:creationId xmlns:a16="http://schemas.microsoft.com/office/drawing/2014/main" id="{DC3B2FFA-6484-4370-8F28-3C47983CE45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7" name="Google Shape;204;p12">
              <a:extLst>
                <a:ext uri="{FF2B5EF4-FFF2-40B4-BE49-F238E27FC236}">
                  <a16:creationId xmlns:a16="http://schemas.microsoft.com/office/drawing/2014/main" id="{0CD98854-F4EE-4C49-9FB0-695EB0D2626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8" name="Google Shape;205;p12">
              <a:extLst>
                <a:ext uri="{FF2B5EF4-FFF2-40B4-BE49-F238E27FC236}">
                  <a16:creationId xmlns:a16="http://schemas.microsoft.com/office/drawing/2014/main" id="{B8569D32-22C5-49F8-B28E-23DB10D495AB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" name="Google Shape;206;p12">
              <a:extLst>
                <a:ext uri="{FF2B5EF4-FFF2-40B4-BE49-F238E27FC236}">
                  <a16:creationId xmlns:a16="http://schemas.microsoft.com/office/drawing/2014/main" id="{D1F9D4F5-42F1-47DD-812A-8C6A991A66E4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" name="Google Shape;207;p12">
              <a:extLst>
                <a:ext uri="{FF2B5EF4-FFF2-40B4-BE49-F238E27FC236}">
                  <a16:creationId xmlns:a16="http://schemas.microsoft.com/office/drawing/2014/main" id="{9D4894BB-EC61-43AD-94EC-74DF4E134BC7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1" name="Google Shape;208;p12">
              <a:extLst>
                <a:ext uri="{FF2B5EF4-FFF2-40B4-BE49-F238E27FC236}">
                  <a16:creationId xmlns:a16="http://schemas.microsoft.com/office/drawing/2014/main" id="{051F4A04-5B5A-437B-B42D-8156AAD44532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3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body" idx="2"/>
          </p:nvPr>
        </p:nvSpPr>
        <p:spPr>
          <a:xfrm>
            <a:off x="814275" y="4286925"/>
            <a:ext cx="51684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i="1" dirty="0">
              <a:solidFill>
                <a:srgbClr val="3F53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3F53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218768"/>
            <a:ext cx="3866449" cy="3581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Edge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 (v58.0.3135.127)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Firefox (v66.0.3)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Tool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Jasmine and e2e Testing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XUNIT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D0844E7-7510-43CE-90F2-254F0051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sp>
        <p:nvSpPr>
          <p:cNvPr id="23" name="Google Shape;190;p12">
            <a:extLst>
              <a:ext uri="{FF2B5EF4-FFF2-40B4-BE49-F238E27FC236}">
                <a16:creationId xmlns:a16="http://schemas.microsoft.com/office/drawing/2014/main" id="{563DE743-0C4F-4494-839C-E0915D0E35AB}"/>
              </a:ext>
            </a:extLst>
          </p:cNvPr>
          <p:cNvSpPr txBox="1">
            <a:spLocks/>
          </p:cNvSpPr>
          <p:nvPr/>
        </p:nvSpPr>
        <p:spPr>
          <a:xfrm>
            <a:off x="4705213" y="1218769"/>
            <a:ext cx="3940023" cy="284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r>
              <a:rPr kumimoji="0" lang="en-IN" b="1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IDE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 :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b="0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SSMS 2017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Roboto Condensed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Visual Studio 2017 </a:t>
            </a:r>
            <a:r>
              <a:rPr kumimoji="0" lang="en-IN" b="0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 (v15.9.7)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Roboto Condensed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Visual Studio Code </a:t>
            </a:r>
            <a:r>
              <a:rPr kumimoji="0" lang="en-IN" b="0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Roboto Condensed Light"/>
              </a:rPr>
              <a:t> (v1.32.3)</a:t>
            </a: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Roboto Condensed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Condensed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tabLst/>
              <a:defRPr/>
            </a:pPr>
            <a:endParaRPr kumimoji="0" lang="en-IN" b="0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None/>
              <a:tabLst/>
              <a:defRPr/>
            </a:pP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Roboto Condensed Light"/>
            </a:endParaRPr>
          </a:p>
        </p:txBody>
      </p:sp>
      <p:sp>
        <p:nvSpPr>
          <p:cNvPr id="24" name="Google Shape;189;p12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5763171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274" y="392575"/>
            <a:ext cx="6615225" cy="766200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EXCELSIOR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Savvy.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Chances of Human Errors.</a:t>
            </a:r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and Options available.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Search Options.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Booking.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252543-AC2D-42C7-931D-254FFD0D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67" y="0"/>
            <a:ext cx="859333" cy="550235"/>
          </a:xfrm>
          <a:prstGeom prst="rect">
            <a:avLst/>
          </a:prstGeom>
        </p:spPr>
      </p:pic>
      <p:sp>
        <p:nvSpPr>
          <p:cNvPr id="40" name="Google Shape;189;p12">
            <a:extLst>
              <a:ext uri="{FF2B5EF4-FFF2-40B4-BE49-F238E27FC236}">
                <a16:creationId xmlns:a16="http://schemas.microsoft.com/office/drawing/2014/main" id="{A521475E-0E43-4C46-8E84-031EAF7DAF0B}"/>
              </a:ext>
            </a:extLst>
          </p:cNvPr>
          <p:cNvSpPr txBox="1">
            <a:spLocks/>
          </p:cNvSpPr>
          <p:nvPr/>
        </p:nvSpPr>
        <p:spPr>
          <a:xfrm>
            <a:off x="753629" y="38713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</p:txBody>
      </p:sp>
      <p:grpSp>
        <p:nvGrpSpPr>
          <p:cNvPr id="38" name="Google Shape;401;p26">
            <a:extLst>
              <a:ext uri="{FF2B5EF4-FFF2-40B4-BE49-F238E27FC236}">
                <a16:creationId xmlns:a16="http://schemas.microsoft.com/office/drawing/2014/main" id="{9B8AAD81-8EA0-494F-A5B3-F5B59528252E}"/>
              </a:ext>
            </a:extLst>
          </p:cNvPr>
          <p:cNvGrpSpPr/>
          <p:nvPr/>
        </p:nvGrpSpPr>
        <p:grpSpPr>
          <a:xfrm>
            <a:off x="1977565" y="1425771"/>
            <a:ext cx="5043757" cy="907708"/>
            <a:chOff x="-1535283" y="1287960"/>
            <a:chExt cx="11486579" cy="2067200"/>
          </a:xfrm>
        </p:grpSpPr>
        <p:sp>
          <p:nvSpPr>
            <p:cNvPr id="39" name="Google Shape;402;p26">
              <a:extLst>
                <a:ext uri="{FF2B5EF4-FFF2-40B4-BE49-F238E27FC236}">
                  <a16:creationId xmlns:a16="http://schemas.microsoft.com/office/drawing/2014/main" id="{DD6BCFB5-0B4A-422C-9E7A-3E93CDD4BE25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" name="Google Shape;403;p26">
              <a:extLst>
                <a:ext uri="{FF2B5EF4-FFF2-40B4-BE49-F238E27FC236}">
                  <a16:creationId xmlns:a16="http://schemas.microsoft.com/office/drawing/2014/main" id="{7CCB6DFF-0241-4F2E-BE3E-AEDB1CAD2BDF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" name="Google Shape;404;p26">
              <a:extLst>
                <a:ext uri="{FF2B5EF4-FFF2-40B4-BE49-F238E27FC236}">
                  <a16:creationId xmlns:a16="http://schemas.microsoft.com/office/drawing/2014/main" id="{A4CB3153-EC45-48F0-8F74-A1D0E263B66F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" name="Google Shape;405;p26">
              <a:extLst>
                <a:ext uri="{FF2B5EF4-FFF2-40B4-BE49-F238E27FC236}">
                  <a16:creationId xmlns:a16="http://schemas.microsoft.com/office/drawing/2014/main" id="{FCB68097-A81A-4AD1-848F-28F261DB332E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4" name="Google Shape;406;p26">
              <a:extLst>
                <a:ext uri="{FF2B5EF4-FFF2-40B4-BE49-F238E27FC236}">
                  <a16:creationId xmlns:a16="http://schemas.microsoft.com/office/drawing/2014/main" id="{00AA452D-9204-44BA-A4B4-719425A26600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5" name="Google Shape;389;p26">
            <a:extLst>
              <a:ext uri="{FF2B5EF4-FFF2-40B4-BE49-F238E27FC236}">
                <a16:creationId xmlns:a16="http://schemas.microsoft.com/office/drawing/2014/main" id="{18B8E940-2622-4481-9E03-862E5C550480}"/>
              </a:ext>
            </a:extLst>
          </p:cNvPr>
          <p:cNvGrpSpPr/>
          <p:nvPr/>
        </p:nvGrpSpPr>
        <p:grpSpPr>
          <a:xfrm>
            <a:off x="2050121" y="2589072"/>
            <a:ext cx="5043757" cy="907708"/>
            <a:chOff x="-1535283" y="1287960"/>
            <a:chExt cx="11486579" cy="2067200"/>
          </a:xfrm>
        </p:grpSpPr>
        <p:sp>
          <p:nvSpPr>
            <p:cNvPr id="46" name="Google Shape;390;p26">
              <a:extLst>
                <a:ext uri="{FF2B5EF4-FFF2-40B4-BE49-F238E27FC236}">
                  <a16:creationId xmlns:a16="http://schemas.microsoft.com/office/drawing/2014/main" id="{D0724C5C-9F06-4536-AD60-C6F0D594DA70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7" name="Google Shape;391;p26">
              <a:extLst>
                <a:ext uri="{FF2B5EF4-FFF2-40B4-BE49-F238E27FC236}">
                  <a16:creationId xmlns:a16="http://schemas.microsoft.com/office/drawing/2014/main" id="{4BA441B9-8C3F-4D3B-98E6-15E632994C89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8" name="Google Shape;392;p26">
              <a:extLst>
                <a:ext uri="{FF2B5EF4-FFF2-40B4-BE49-F238E27FC236}">
                  <a16:creationId xmlns:a16="http://schemas.microsoft.com/office/drawing/2014/main" id="{5CC848DA-7FE0-453B-874E-D6E133C46664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393;p26">
              <a:extLst>
                <a:ext uri="{FF2B5EF4-FFF2-40B4-BE49-F238E27FC236}">
                  <a16:creationId xmlns:a16="http://schemas.microsoft.com/office/drawing/2014/main" id="{4D4F0B22-2557-4604-916D-206D6ABBCAD6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" name="Google Shape;394;p26">
              <a:extLst>
                <a:ext uri="{FF2B5EF4-FFF2-40B4-BE49-F238E27FC236}">
                  <a16:creationId xmlns:a16="http://schemas.microsoft.com/office/drawing/2014/main" id="{8F62821C-64B3-4217-BABB-8ACEB6930169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1" name="Google Shape;395;p26">
            <a:extLst>
              <a:ext uri="{FF2B5EF4-FFF2-40B4-BE49-F238E27FC236}">
                <a16:creationId xmlns:a16="http://schemas.microsoft.com/office/drawing/2014/main" id="{19A5A44A-DCA3-4E92-BFCC-E8D22744E34D}"/>
              </a:ext>
            </a:extLst>
          </p:cNvPr>
          <p:cNvGrpSpPr/>
          <p:nvPr/>
        </p:nvGrpSpPr>
        <p:grpSpPr>
          <a:xfrm>
            <a:off x="1977565" y="3728792"/>
            <a:ext cx="5043757" cy="907708"/>
            <a:chOff x="-1535283" y="1287960"/>
            <a:chExt cx="11486579" cy="2067200"/>
          </a:xfrm>
        </p:grpSpPr>
        <p:sp>
          <p:nvSpPr>
            <p:cNvPr id="52" name="Google Shape;396;p26">
              <a:extLst>
                <a:ext uri="{FF2B5EF4-FFF2-40B4-BE49-F238E27FC236}">
                  <a16:creationId xmlns:a16="http://schemas.microsoft.com/office/drawing/2014/main" id="{6AB7C28C-7A94-43E9-90B8-AABD213335A6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3" name="Google Shape;397;p26">
              <a:extLst>
                <a:ext uri="{FF2B5EF4-FFF2-40B4-BE49-F238E27FC236}">
                  <a16:creationId xmlns:a16="http://schemas.microsoft.com/office/drawing/2014/main" id="{69504E24-77D2-4A67-AD56-ACA232282296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4" name="Google Shape;398;p26">
              <a:extLst>
                <a:ext uri="{FF2B5EF4-FFF2-40B4-BE49-F238E27FC236}">
                  <a16:creationId xmlns:a16="http://schemas.microsoft.com/office/drawing/2014/main" id="{9EB1B549-001F-47C5-B2C6-353F0F18BD29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5" name="Google Shape;399;p26">
              <a:extLst>
                <a:ext uri="{FF2B5EF4-FFF2-40B4-BE49-F238E27FC236}">
                  <a16:creationId xmlns:a16="http://schemas.microsoft.com/office/drawing/2014/main" id="{6C506CA4-2C20-48B3-A10C-2C9840297F30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6" name="Google Shape;400;p26">
              <a:extLst>
                <a:ext uri="{FF2B5EF4-FFF2-40B4-BE49-F238E27FC236}">
                  <a16:creationId xmlns:a16="http://schemas.microsoft.com/office/drawing/2014/main" id="{B1EA41AE-16F1-459B-9A9E-8304906B9011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7" name="Google Shape;408;p26">
            <a:extLst>
              <a:ext uri="{FF2B5EF4-FFF2-40B4-BE49-F238E27FC236}">
                <a16:creationId xmlns:a16="http://schemas.microsoft.com/office/drawing/2014/main" id="{B9AE347D-A5C9-4A60-9852-22287BC0229E}"/>
              </a:ext>
            </a:extLst>
          </p:cNvPr>
          <p:cNvSpPr txBox="1">
            <a:spLocks/>
          </p:cNvSpPr>
          <p:nvPr/>
        </p:nvSpPr>
        <p:spPr>
          <a:xfrm>
            <a:off x="2596274" y="2136162"/>
            <a:ext cx="3917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endParaRPr lang="en-US" sz="1800" dirty="0">
              <a:solidFill>
                <a:srgbClr val="3F5378"/>
              </a:solidFill>
            </a:endParaRPr>
          </a:p>
        </p:txBody>
      </p:sp>
      <p:sp>
        <p:nvSpPr>
          <p:cNvPr id="58" name="Google Shape;412;p26">
            <a:extLst>
              <a:ext uri="{FF2B5EF4-FFF2-40B4-BE49-F238E27FC236}">
                <a16:creationId xmlns:a16="http://schemas.microsoft.com/office/drawing/2014/main" id="{EA2A9AEF-2C4C-4DDF-9ABE-BBFBB78B144F}"/>
              </a:ext>
            </a:extLst>
          </p:cNvPr>
          <p:cNvSpPr txBox="1">
            <a:spLocks/>
          </p:cNvSpPr>
          <p:nvPr/>
        </p:nvSpPr>
        <p:spPr>
          <a:xfrm>
            <a:off x="2588622" y="3364557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endParaRPr lang="en-US" sz="1800" dirty="0">
              <a:solidFill>
                <a:srgbClr val="3F5378"/>
              </a:solidFill>
            </a:endParaRPr>
          </a:p>
        </p:txBody>
      </p:sp>
      <p:sp>
        <p:nvSpPr>
          <p:cNvPr id="59" name="Google Shape;410;p26">
            <a:extLst>
              <a:ext uri="{FF2B5EF4-FFF2-40B4-BE49-F238E27FC236}">
                <a16:creationId xmlns:a16="http://schemas.microsoft.com/office/drawing/2014/main" id="{3AF038B1-D2E0-4C61-9817-27338100B6A9}"/>
              </a:ext>
            </a:extLst>
          </p:cNvPr>
          <p:cNvSpPr txBox="1">
            <a:spLocks/>
          </p:cNvSpPr>
          <p:nvPr/>
        </p:nvSpPr>
        <p:spPr>
          <a:xfrm>
            <a:off x="2523718" y="4457735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endParaRPr lang="en-IN" sz="1800" dirty="0">
              <a:solidFill>
                <a:srgbClr val="3F5378"/>
              </a:solidFill>
            </a:endParaRPr>
          </a:p>
        </p:txBody>
      </p:sp>
      <p:sp>
        <p:nvSpPr>
          <p:cNvPr id="60" name="Google Shape;770;p37">
            <a:extLst>
              <a:ext uri="{FF2B5EF4-FFF2-40B4-BE49-F238E27FC236}">
                <a16:creationId xmlns:a16="http://schemas.microsoft.com/office/drawing/2014/main" id="{04F3E71A-77E1-4460-88E7-B43636E17C49}"/>
              </a:ext>
            </a:extLst>
          </p:cNvPr>
          <p:cNvSpPr/>
          <p:nvPr/>
        </p:nvSpPr>
        <p:spPr>
          <a:xfrm>
            <a:off x="325011" y="615247"/>
            <a:ext cx="309950" cy="30996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07;p26">
            <a:extLst>
              <a:ext uri="{FF2B5EF4-FFF2-40B4-BE49-F238E27FC236}">
                <a16:creationId xmlns:a16="http://schemas.microsoft.com/office/drawing/2014/main" id="{74025C95-6070-4FD5-9F53-47AB4ED02B09}"/>
              </a:ext>
            </a:extLst>
          </p:cNvPr>
          <p:cNvSpPr txBox="1">
            <a:spLocks/>
          </p:cNvSpPr>
          <p:nvPr/>
        </p:nvSpPr>
        <p:spPr>
          <a:xfrm>
            <a:off x="2516065" y="1611174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</p:txBody>
      </p:sp>
      <p:sp>
        <p:nvSpPr>
          <p:cNvPr id="62" name="Google Shape;407;p26">
            <a:extLst>
              <a:ext uri="{FF2B5EF4-FFF2-40B4-BE49-F238E27FC236}">
                <a16:creationId xmlns:a16="http://schemas.microsoft.com/office/drawing/2014/main" id="{21029E03-1A02-47B9-80F2-7521CE773760}"/>
              </a:ext>
            </a:extLst>
          </p:cNvPr>
          <p:cNvSpPr txBox="1">
            <a:spLocks/>
          </p:cNvSpPr>
          <p:nvPr/>
        </p:nvSpPr>
        <p:spPr>
          <a:xfrm>
            <a:off x="2564303" y="2784884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63" name="Google Shape;407;p26">
            <a:extLst>
              <a:ext uri="{FF2B5EF4-FFF2-40B4-BE49-F238E27FC236}">
                <a16:creationId xmlns:a16="http://schemas.microsoft.com/office/drawing/2014/main" id="{59DC2BD6-8FE8-466A-906A-CC7835F60C18}"/>
              </a:ext>
            </a:extLst>
          </p:cNvPr>
          <p:cNvSpPr txBox="1">
            <a:spLocks/>
          </p:cNvSpPr>
          <p:nvPr/>
        </p:nvSpPr>
        <p:spPr>
          <a:xfrm>
            <a:off x="2636857" y="3919973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350</Words>
  <Application>Microsoft Office PowerPoint</Application>
  <PresentationFormat>On-screen Show (16:9)</PresentationFormat>
  <Paragraphs>137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Times New Roman</vt:lpstr>
      <vt:lpstr>Arial</vt:lpstr>
      <vt:lpstr>Roboto Condensed</vt:lpstr>
      <vt:lpstr>Roboto Condensed Light</vt:lpstr>
      <vt:lpstr>Cambria</vt:lpstr>
      <vt:lpstr>Wingdings</vt:lpstr>
      <vt:lpstr>Arvo</vt:lpstr>
      <vt:lpstr>Salerio template</vt:lpstr>
      <vt:lpstr>1_Salerio template</vt:lpstr>
      <vt:lpstr>EXCELSIOR – Hotel Room Booking System</vt:lpstr>
      <vt:lpstr>CONTENT</vt:lpstr>
      <vt:lpstr>INTRODUCTION</vt:lpstr>
      <vt:lpstr>PowerPoint Presentation</vt:lpstr>
      <vt:lpstr>PowerPoint Presentation</vt:lpstr>
      <vt:lpstr>PowerPoint Presentation</vt:lpstr>
      <vt:lpstr>SOFTWARE SPECIFICATION</vt:lpstr>
      <vt:lpstr>ADVANTAGES OF EXCELSIOR</vt:lpstr>
      <vt:lpstr>PowerPoint Presentation</vt:lpstr>
      <vt:lpstr>Diagrams</vt:lpstr>
      <vt:lpstr>LIST OF DIAGRAMS</vt:lpstr>
      <vt:lpstr>         USE CASE</vt:lpstr>
      <vt:lpstr>PowerPoint Presentation</vt:lpstr>
      <vt:lpstr>CLASS DIAGRAM</vt:lpstr>
      <vt:lpstr>ER DIAGRAM</vt:lpstr>
      <vt:lpstr>DFD –DATA FLOW DIAGRAM</vt:lpstr>
      <vt:lpstr>DFD : Level 1</vt:lpstr>
      <vt:lpstr>DFD : Level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DIAGRAM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KASH-Online Book Store</dc:title>
  <dc:creator>training</dc:creator>
  <cp:lastModifiedBy>training</cp:lastModifiedBy>
  <cp:revision>55</cp:revision>
  <dcterms:modified xsi:type="dcterms:W3CDTF">2019-04-22T06:30:06Z</dcterms:modified>
</cp:coreProperties>
</file>